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handoutMasterIdLst>
    <p:handoutMasterId r:id="rId13"/>
  </p:handoutMasterIdLst>
  <p:sldIdLst>
    <p:sldId id="263" r:id="rId3"/>
    <p:sldId id="266" r:id="rId4"/>
    <p:sldId id="265" r:id="rId5"/>
    <p:sldId id="273" r:id="rId6"/>
    <p:sldId id="268" r:id="rId7"/>
    <p:sldId id="269" r:id="rId8"/>
    <p:sldId id="271" r:id="rId9"/>
    <p:sldId id="274" r:id="rId10"/>
    <p:sldId id="261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C00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8991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ducatcarhou"/>
          <p:cNvPicPr>
            <a:picLocks noChangeAspect="1" noChangeArrowheads="1"/>
          </p:cNvPicPr>
          <p:nvPr/>
        </p:nvPicPr>
        <p:blipFill>
          <a:blip r:embed="rId2" cstate="print">
            <a:lum bright="-24000"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Заголовок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4470B57F-EBD6-4C91-8F51-6226EB231CCB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3EE90745-0584-47D7-9682-93AF128AC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7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D6B2-E5E3-40B8-A689-B742E0DBCD9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20568-8754-4B29-92F2-96E4DF60CB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20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5A06A-557B-4DD5-86CF-127811AA044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86636-30E9-4516-A113-EBA68CDA76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23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ducatcarhou"/>
          <p:cNvPicPr>
            <a:picLocks noChangeAspect="1" noChangeArrowheads="1"/>
          </p:cNvPicPr>
          <p:nvPr/>
        </p:nvPicPr>
        <p:blipFill>
          <a:blip r:embed="rId2" cstate="print">
            <a:lum bright="-24000"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Заголовок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4470B57F-EBD6-4C91-8F51-6226EB231CCB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3EE90745-0584-47D7-9682-93AF128AC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03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6F06-5A03-4419-8B7F-472014CF5FD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EF0F-98BC-4E44-ABD3-EBF8340746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49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9F77-8466-4416-9725-174FB14F920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8B059-73D0-4817-8784-0C5E9FC7F8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076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E18C-68B9-4114-A51A-B44BD8D288B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2C891-06E1-4813-A27D-04BDF5EDB5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33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3E70F-4579-4290-BD03-AC3A7EF1748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77EF9-D493-4A65-91C1-D1EF98499D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51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2C8F-0AB7-4447-9D4B-E2F242AEA60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585C-0C2D-466F-84A2-05F2B7CE38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074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2B78C-8F52-4CFC-8416-A9932D30041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53CC9-BD44-4584-BE8F-67960C455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663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65667-C5CE-4DBA-A6DD-44A7996E498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C81A-A03E-4AB9-93C1-050EC63403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30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6F06-5A03-4419-8B7F-472014CF5FD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EF0F-98BC-4E44-ABD3-EBF8340746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760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6EE5-4B12-43A6-8B93-2A6363329DB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D513-DBAA-484D-A6F7-0EDFD08EF8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834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9D6B2-E5E3-40B8-A689-B742E0DBCD9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20568-8754-4B29-92F2-96E4DF60CB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3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5A06A-557B-4DD5-86CF-127811AA0448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86636-30E9-4516-A113-EBA68CDA76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83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49F77-8466-4416-9725-174FB14F9207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8B059-73D0-4817-8784-0C5E9FC7F8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70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E18C-68B9-4114-A51A-B44BD8D288BC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2C891-06E1-4813-A27D-04BDF5EDB5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42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3E70F-4579-4290-BD03-AC3A7EF17489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77EF9-D493-4A65-91C1-D1EF98499D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46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2C8F-0AB7-4447-9D4B-E2F242AEA602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585C-0C2D-466F-84A2-05F2B7CE38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53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2B78C-8F52-4CFC-8416-A9932D300411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53CC9-BD44-4584-BE8F-67960C45596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32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65667-C5CE-4DBA-A6DD-44A7996E4980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C81A-A03E-4AB9-93C1-050EC63403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13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6EE5-4B12-43A6-8B93-2A6363329DB3}" type="datetimeFigureOut">
              <a:rPr lang="ru-RU">
                <a:solidFill>
                  <a:srgbClr val="FFFFFF"/>
                </a:solidFill>
              </a:rPr>
              <a:pPr>
                <a:defRPr/>
              </a:pPr>
              <a:t>08.04.2020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D513-DBAA-484D-A6F7-0EDFD08EF8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17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ucatcarhou"/>
          <p:cNvPicPr>
            <a:picLocks noChangeAspect="1" noChangeArrowheads="1"/>
          </p:cNvPicPr>
          <p:nvPr/>
        </p:nvPicPr>
        <p:blipFill>
          <a:blip r:embed="rId13" cstate="print">
            <a:lum bright="-24000"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56B934D0-1F53-4115-9C7E-F3E147437C54}" type="datetimeFigureOut">
              <a:rPr lang="ru-RU">
                <a:solidFill>
                  <a:srgbClr val="FFFFFF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30866E2D-B83F-4BBF-AC81-EF4CA28CD8BA}" type="slidenum">
              <a:rPr lang="ru-RU">
                <a:solidFill>
                  <a:srgbClr val="FFFFFF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9446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ucatcarhou"/>
          <p:cNvPicPr>
            <a:picLocks noChangeAspect="1" noChangeArrowheads="1"/>
          </p:cNvPicPr>
          <p:nvPr/>
        </p:nvPicPr>
        <p:blipFill>
          <a:blip r:embed="rId13" cstate="print">
            <a:lum bright="-24000"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56B934D0-1F53-4115-9C7E-F3E147437C54}" type="datetimeFigureOut">
              <a:rPr lang="ru-RU">
                <a:solidFill>
                  <a:srgbClr val="FFFFFF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  <a:defRPr/>
              </a:pPr>
              <a:t>08.04.2020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30866E2D-B83F-4BBF-AC81-EF4CA28CD8BA}" type="slidenum">
              <a:rPr lang="ru-RU">
                <a:solidFill>
                  <a:srgbClr val="FFFFFF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1016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6400800" cy="838200"/>
          </a:xfrm>
        </p:spPr>
        <p:txBody>
          <a:bodyPr/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kumimoji="0" lang="ru-RU" sz="5400" kern="1200" dirty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Бандероль –это </a:t>
            </a:r>
            <a:r>
              <a:rPr kumimoji="0" lang="ru-RU" sz="5400" b="0" kern="1200" dirty="0">
                <a:solidFill>
                  <a:prstClr val="black"/>
                </a:solidFill>
                <a:effectLst/>
                <a:latin typeface="Constantia"/>
                <a:ea typeface="+mn-ea"/>
                <a:cs typeface="+mn-cs"/>
              </a:rPr>
              <a:t/>
            </a:r>
            <a:br>
              <a:rPr kumimoji="0" lang="ru-RU" sz="5400" b="0" kern="1200" dirty="0">
                <a:solidFill>
                  <a:prstClr val="black"/>
                </a:solidFill>
                <a:effectLst/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63880" cy="2620888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sz="5400" kern="12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небольшое почтовое </a:t>
            </a:r>
            <a:r>
              <a:rPr kumimoji="0" lang="ru-RU" sz="5400" kern="12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отправление </a:t>
            </a:r>
            <a:r>
              <a:rPr kumimoji="0" lang="ru-RU" sz="5400" kern="12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kumimoji="0" lang="ru-RU" sz="5400" kern="1200" dirty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бумажной обёртке или в </a:t>
            </a:r>
            <a:r>
              <a:rPr kumimoji="0" lang="ru-RU" sz="5400" kern="12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конверте</a:t>
            </a:r>
            <a:r>
              <a:rPr kumimoji="0" lang="ru-RU" sz="5400" b="1" kern="1200" dirty="0">
                <a:effectLst/>
                <a:latin typeface="Constantia"/>
                <a:ea typeface="+mj-ea"/>
                <a:cs typeface="+mj-cs"/>
              </a:rPr>
              <a:t> </a:t>
            </a:r>
            <a:endParaRPr lang="ru-RU" sz="3600" dirty="0">
              <a:effectLst/>
            </a:endParaRPr>
          </a:p>
        </p:txBody>
      </p:sp>
      <p:pic>
        <p:nvPicPr>
          <p:cNvPr id="4" name="Picture 2" descr="http://www.rusknife.com/uploads/monthly_11_2010/post-324-006592200%201289930304_thum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73"/>
          <a:stretch/>
        </p:blipFill>
        <p:spPr bwMode="auto">
          <a:xfrm>
            <a:off x="4726281" y="4079881"/>
            <a:ext cx="3601794" cy="2589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da.to23.rosreestr.ru/upload/to23/files/img/news/cenb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80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1000"/>
            <a:ext cx="8591872" cy="1391816"/>
          </a:xfrm>
        </p:spPr>
        <p:txBody>
          <a:bodyPr/>
          <a:lstStyle/>
          <a:p>
            <a:pPr algn="ctr"/>
            <a:r>
              <a:rPr kumimoji="0" lang="ru-RU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Когда бандероль доходит адресату он получает </a:t>
            </a:r>
            <a:r>
              <a:rPr kumimoji="0" lang="ru-RU" b="0" kern="12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–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501055"/>
            <a:ext cx="4536504" cy="1296144"/>
          </a:xfrm>
        </p:spPr>
        <p:txBody>
          <a:bodyPr/>
          <a:lstStyle/>
          <a:p>
            <a:pPr marL="0" lvl="0" indent="0" algn="ctr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kumimoji="0" lang="ru-RU" sz="6600" kern="1200" dirty="0">
                <a:solidFill>
                  <a:schemeClr val="bg2">
                    <a:lumMod val="75000"/>
                  </a:schemeClr>
                </a:solidFill>
                <a:effectLst/>
                <a:latin typeface="Constantia"/>
              </a:rPr>
              <a:t>Извещение</a:t>
            </a:r>
          </a:p>
          <a:p>
            <a:endParaRPr lang="ru-RU" dirty="0"/>
          </a:p>
        </p:txBody>
      </p:sp>
      <p:pic>
        <p:nvPicPr>
          <p:cNvPr id="4" name="Picture 2" descr="http://www.ivanov-v.ru/wp-content/uploads/2009/12/55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02488"/>
            <a:ext cx="6120680" cy="4172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449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5567536" cy="1247800"/>
          </a:xfrm>
        </p:spPr>
        <p:txBody>
          <a:bodyPr/>
          <a:lstStyle/>
          <a:p>
            <a:pPr algn="ctr"/>
            <a:r>
              <a:rPr kumimoji="0" lang="ru-RU" kern="12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kumimoji="0" lang="ru-RU" kern="12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 бандероли:</a:t>
            </a:r>
            <a:endParaRPr lang="ru-RU" sz="40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4" cy="44958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</a:pPr>
            <a:r>
              <a:rPr kumimoji="0" lang="ru-RU" sz="4000" kern="1200" dirty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Максимальный – 2 </a:t>
            </a:r>
            <a:r>
              <a:rPr kumimoji="0" lang="ru-RU" sz="4000" kern="1200" dirty="0" smtClean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кг;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95000"/>
              <a:buFont typeface="Wingdings" pitchFamily="2" charset="2"/>
              <a:buChar char="§"/>
            </a:pPr>
            <a:r>
              <a:rPr kumimoji="0" lang="ru-RU" sz="4000" kern="1200" dirty="0" smtClean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Минимальный </a:t>
            </a:r>
            <a:r>
              <a:rPr kumimoji="0" lang="ru-RU" sz="4000" kern="1200" dirty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– 100 </a:t>
            </a:r>
            <a:r>
              <a:rPr kumimoji="0" lang="ru-RU" sz="4000" kern="1200" dirty="0" smtClean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грамм;</a:t>
            </a: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SzPct val="95000"/>
              <a:buFont typeface="Wingdings" pitchFamily="2" charset="2"/>
              <a:buChar char="§"/>
            </a:pPr>
            <a:r>
              <a:rPr kumimoji="0" lang="ru-RU" sz="4000" kern="1200" dirty="0" smtClean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Состоящие </a:t>
            </a:r>
            <a:r>
              <a:rPr kumimoji="0" lang="ru-RU" sz="4000" kern="1200" dirty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исключительно из книг – до 5 </a:t>
            </a:r>
            <a:r>
              <a:rPr kumimoji="0" lang="ru-RU" sz="4000" kern="1200" dirty="0" smtClean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кг;</a:t>
            </a:r>
          </a:p>
          <a:p>
            <a:pPr lvl="0" eaLnBrk="1" fontAlgn="auto" hangingPunct="1">
              <a:spcAft>
                <a:spcPts val="0"/>
              </a:spcAft>
              <a:buClr>
                <a:srgbClr val="FFC000"/>
              </a:buClr>
              <a:buSzPct val="95000"/>
              <a:buFont typeface="Wingdings" pitchFamily="2" charset="2"/>
              <a:buChar char="§"/>
            </a:pPr>
            <a:r>
              <a:rPr kumimoji="0" lang="ru-RU" sz="4000" kern="1200" dirty="0" smtClean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Вес </a:t>
            </a:r>
            <a:r>
              <a:rPr kumimoji="0" lang="ru-RU" sz="4000" kern="1200" dirty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ценной бандероли ограничен – 1 </a:t>
            </a:r>
            <a:r>
              <a:rPr kumimoji="0" lang="ru-RU" sz="4000" kern="1200" dirty="0" smtClean="0"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кг</a:t>
            </a:r>
            <a:endParaRPr kumimoji="0" lang="ru-RU" sz="4000" kern="1200" dirty="0">
              <a:effectLst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2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110" y="260648"/>
            <a:ext cx="6400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бандеролей</a:t>
            </a:r>
            <a:endParaRPr lang="ru-RU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6062" y="1509241"/>
            <a:ext cx="8375848" cy="44958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Бандероли бывают:</a:t>
            </a:r>
          </a:p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Простые;</a:t>
            </a:r>
          </a:p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Заказные;</a:t>
            </a:r>
          </a:p>
          <a:p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Ценные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s56.radikal.ru/i154/1006/c2/ae41a711ac1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54" t="6522" r="16230" b="13925"/>
          <a:stretch/>
        </p:blipFill>
        <p:spPr bwMode="auto">
          <a:xfrm>
            <a:off x="6099687" y="1346201"/>
            <a:ext cx="2732223" cy="2410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usknife.com/uploads/monthly_11_2010/post-324-006592200%201289930304_thum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73"/>
          <a:stretch/>
        </p:blipFill>
        <p:spPr bwMode="auto">
          <a:xfrm>
            <a:off x="4283968" y="3789040"/>
            <a:ext cx="4106493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xcard.com.ua/image/data/m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5012"/>
            <a:ext cx="2951581" cy="2264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89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404664"/>
            <a:ext cx="6629400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Подготовка бандероли к отправке: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20336"/>
            <a:ext cx="4211638" cy="2239963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Приготовь то, что будешь отправлять</a:t>
            </a:r>
          </a:p>
          <a:p>
            <a:pPr>
              <a:defRPr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Подпиши бандероль</a:t>
            </a:r>
          </a:p>
        </p:txBody>
      </p:sp>
      <p:pic>
        <p:nvPicPr>
          <p:cNvPr id="16388" name="Picture 4" descr="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9" y="1340768"/>
            <a:ext cx="2867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99592" y="5876925"/>
            <a:ext cx="7604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67" y="2303750"/>
            <a:ext cx="4824413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67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Порядок упаковки и отправления бандероли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4495800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Принимается только в открытом виде и только с описью вложения;</a:t>
            </a:r>
          </a:p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описи указывается подробный адрес получателя, его фамилия и инициалы, наименование каждого пересылаемого предмета, его оценка и общая стоимость. </a:t>
            </a:r>
          </a:p>
        </p:txBody>
      </p:sp>
      <p:pic>
        <p:nvPicPr>
          <p:cNvPr id="1026" name="Picture 2" descr="http://kancguru.ru/image/data/27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0" t="26916" r="5799" b="27050"/>
          <a:stretch/>
        </p:blipFill>
        <p:spPr bwMode="auto">
          <a:xfrm>
            <a:off x="2483768" y="4532094"/>
            <a:ext cx="4302675" cy="2218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87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8127" y="260648"/>
            <a:ext cx="6400800" cy="838200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      Опись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381" y="2132856"/>
            <a:ext cx="5832648" cy="3487688"/>
          </a:xfrm>
        </p:spPr>
        <p:txBody>
          <a:bodyPr/>
          <a:lstStyle/>
          <a:p>
            <a:pPr lvl="0">
              <a:buClr>
                <a:srgbClr val="FF9900"/>
              </a:buClr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Оба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экземпляра описи заверяются календарным штемпелем и подписывает работник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связи;</a:t>
            </a:r>
          </a:p>
          <a:p>
            <a:pPr lvl="0">
              <a:buClr>
                <a:srgbClr val="FF9900"/>
              </a:buClr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Упаковка бандероли может производиться самостоятельно или с помощью работника почты за отдельную плату.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6" name="Picture 4" descr="http://www.pvision.ru/data/gallery_pict/ic_list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2745" b="16463"/>
          <a:stretch/>
        </p:blipFill>
        <p:spPr bwMode="auto">
          <a:xfrm>
            <a:off x="5868638" y="2420888"/>
            <a:ext cx="3030289" cy="4296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381" y="1196752"/>
            <a:ext cx="8669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n"/>
            </a:pPr>
            <a:r>
              <a:rPr kumimoji="1" lang="ru-RU" sz="32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Первый экземпляр описи вкладывается в бандероль, второй остается у отправителя;</a:t>
            </a:r>
          </a:p>
        </p:txBody>
      </p:sp>
    </p:spTree>
    <p:extLst>
      <p:ext uri="{BB962C8B-B14F-4D97-AF65-F5344CB8AC3E}">
        <p14:creationId xmlns="" xmlns:p14="http://schemas.microsoft.com/office/powerpoint/2010/main" val="117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384" y="260648"/>
            <a:ext cx="6060481" cy="1319213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Предъявление бандероли работнику почты в открытом виде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259" b="7259"/>
          <a:stretch>
            <a:fillRect/>
          </a:stretch>
        </p:blipFill>
        <p:spPr bwMode="auto">
          <a:xfrm>
            <a:off x="5076056" y="1475461"/>
            <a:ext cx="3857376" cy="514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0"/>
            <a:ext cx="4548188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3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Оплата стоимости пересылки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47980"/>
            <a:ext cx="6912767" cy="22608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Производится после взвешивания;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Опечатывается сургучом и определяется стоимость услуг по предлагаемому на день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отправления тарифу;</a:t>
            </a:r>
          </a:p>
        </p:txBody>
      </p:sp>
      <p:pic>
        <p:nvPicPr>
          <p:cNvPr id="4098" name="Picture 2" descr="http://im2-tub-ru.yandex.net/i?id=411227429-38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74" y="1484784"/>
            <a:ext cx="2003270" cy="1329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375" y="400506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Char char="n"/>
            </a:pPr>
            <a:r>
              <a:rPr kumimoji="1"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оплаты пересылки выдается квитанция, которую необходимо хранить на случай возникновения претензий</a:t>
            </a:r>
          </a:p>
        </p:txBody>
      </p:sp>
      <p:pic>
        <p:nvPicPr>
          <p:cNvPr id="4104" name="Picture 8" descr="http://zapison.ru/wp-content/uploads/2012/08/kvitansiy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99" y="3125285"/>
            <a:ext cx="2565744" cy="3590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08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2687" y="404664"/>
            <a:ext cx="6143625" cy="838200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effectLst/>
              </a:rPr>
              <a:t>Отправка бандеролей адресату</a:t>
            </a: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55482"/>
            <a:ext cx="3724115" cy="273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4078"/>
            <a:ext cx="4093344" cy="272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21" y="4321887"/>
            <a:ext cx="4122713" cy="250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59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810">
  <a:themeElements>
    <a:clrScheme name="TS001140810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TS001140810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TS001140810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TS001140810">
  <a:themeElements>
    <a:clrScheme name="TS001140810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TS001140810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TS001140810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196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TS001140810</vt:lpstr>
      <vt:lpstr>4_TS001140810</vt:lpstr>
      <vt:lpstr>Бандероль –это  </vt:lpstr>
      <vt:lpstr>Предельный вес бандероли:</vt:lpstr>
      <vt:lpstr>Виды бандеролей</vt:lpstr>
      <vt:lpstr>Подготовка бандероли к отправке:</vt:lpstr>
      <vt:lpstr>Порядок упаковки и отправления бандероли</vt:lpstr>
      <vt:lpstr>          Опись</vt:lpstr>
      <vt:lpstr>Предъявление бандероли работнику почты в открытом виде</vt:lpstr>
      <vt:lpstr>Оплата стоимости пересылки</vt:lpstr>
      <vt:lpstr>Отправка бандеролей адресату</vt:lpstr>
      <vt:lpstr>Когда бандероль доходит адресату он получает –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бандеролей Порядок их отправления Упаковка. Стоимость пересылки. Заполнение бланков.</dc:title>
  <dc:creator>Admin</dc:creator>
  <cp:lastModifiedBy>DNA7 X86</cp:lastModifiedBy>
  <cp:revision>23</cp:revision>
  <cp:lastPrinted>2013-12-10T03:19:02Z</cp:lastPrinted>
  <dcterms:created xsi:type="dcterms:W3CDTF">2013-12-08T07:42:55Z</dcterms:created>
  <dcterms:modified xsi:type="dcterms:W3CDTF">2020-04-08T15:07:38Z</dcterms:modified>
</cp:coreProperties>
</file>